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6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0008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61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99BB85-31AB-4374-8F72-FBA0B7AAB9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02C2C-EE35-4A58-B22C-3079D8FA05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54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4598A-3148-4C39-A1A1-24A9B2C771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042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F5C22-6DD9-4DD3-9F43-0024B239A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87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70FA-785B-4D46-9B81-F665446EE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16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C3761-9F36-491F-A5B3-ABF4D679D8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87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18186-FB53-43E0-AB26-1A097297D5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05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AE576-B5B0-40B7-8AC1-F78716401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868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37752-5147-4938-86F1-CF39A065B3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1C48A-24D2-4DC1-9A26-0B268AFF4B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332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97A94-B366-4305-BEE0-6227CAFB9B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83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D37EC6-6010-4B87-9E8C-5CA280D543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86106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Me </a:t>
            </a:r>
            <a:r>
              <a:rPr lang="en-US" altLang="en-US" dirty="0" err="1">
                <a:solidFill>
                  <a:schemeClr val="accent1"/>
                </a:solidFill>
              </a:rPr>
              <a:t>llamo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___________        </a:t>
            </a:r>
            <a:r>
              <a:rPr lang="en-US" altLang="en-US" dirty="0" err="1">
                <a:solidFill>
                  <a:schemeClr val="accent1"/>
                </a:solidFill>
              </a:rPr>
              <a:t>Clase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702</a:t>
            </a:r>
            <a:r>
              <a:rPr lang="en-US" altLang="en-US" dirty="0">
                <a:solidFill>
                  <a:schemeClr val="accent1"/>
                </a:solidFill>
              </a:rPr>
              <a:t/>
            </a:r>
            <a:br>
              <a:rPr lang="en-US" altLang="en-US" dirty="0">
                <a:solidFill>
                  <a:schemeClr val="accent1"/>
                </a:solidFill>
              </a:rPr>
            </a:br>
            <a:r>
              <a:rPr lang="en-US" altLang="en-US" dirty="0">
                <a:solidFill>
                  <a:schemeClr val="accent1"/>
                </a:solidFill>
              </a:rPr>
              <a:t>La </a:t>
            </a:r>
            <a:r>
              <a:rPr lang="en-US" altLang="en-US" dirty="0" err="1">
                <a:solidFill>
                  <a:schemeClr val="accent1"/>
                </a:solidFill>
              </a:rPr>
              <a:t>fecha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err="1">
                <a:solidFill>
                  <a:schemeClr val="accent1"/>
                </a:solidFill>
              </a:rPr>
              <a:t>es</a:t>
            </a:r>
            <a:r>
              <a:rPr lang="en-US" altLang="en-US" dirty="0">
                <a:solidFill>
                  <a:schemeClr val="accent1"/>
                </a:solidFill>
              </a:rPr>
              <a:t> el </a:t>
            </a:r>
            <a:r>
              <a:rPr lang="en-US" altLang="en-US" dirty="0">
                <a:solidFill>
                  <a:schemeClr val="accent1"/>
                </a:solidFill>
              </a:rPr>
              <a:t>5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de </a:t>
            </a:r>
            <a:r>
              <a:rPr lang="en-US" altLang="en-US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del </a:t>
            </a:r>
            <a:r>
              <a:rPr lang="en-US" altLang="en-US" dirty="0" smtClean="0">
                <a:solidFill>
                  <a:schemeClr val="accent1"/>
                </a:solidFill>
              </a:rPr>
              <a:t>2013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8229600" cy="5867400"/>
          </a:xfrm>
          <a:solidFill>
            <a:schemeClr val="bg1"/>
          </a:solidFill>
        </p:spPr>
        <p:txBody>
          <a:bodyPr/>
          <a:lstStyle/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>
                <a:solidFill>
                  <a:schemeClr val="hlink"/>
                </a:solidFill>
              </a:rPr>
              <a:t>Propósito # </a:t>
            </a:r>
            <a:r>
              <a:rPr lang="es-ES_tradnl" altLang="en-US" sz="2500" dirty="0" smtClean="0">
                <a:solidFill>
                  <a:schemeClr val="hlink"/>
                </a:solidFill>
              </a:rPr>
              <a:t>29:</a:t>
            </a:r>
            <a:r>
              <a:rPr lang="es-ES_tradnl" altLang="en-US" sz="25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500" dirty="0"/>
              <a:t>¿Cómo repasamos para el examen del Capitulo 2?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>
                <a:solidFill>
                  <a:schemeClr val="hlink"/>
                </a:solidFill>
              </a:rPr>
              <a:t>Actividad Inicial: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/>
              <a:t>Complete </a:t>
            </a:r>
            <a:r>
              <a:rPr lang="es-ES_tradnl" altLang="en-US" sz="2500" dirty="0" err="1"/>
              <a:t>with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the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correct</a:t>
            </a:r>
            <a:r>
              <a:rPr lang="es-ES_tradnl" altLang="en-US" sz="2500" dirty="0"/>
              <a:t> </a:t>
            </a:r>
            <a:r>
              <a:rPr lang="es-ES_tradnl" altLang="en-US" sz="2500" i="1" dirty="0" err="1"/>
              <a:t>possesive</a:t>
            </a:r>
            <a:r>
              <a:rPr lang="es-ES_tradnl" altLang="en-US" sz="2500" i="1" dirty="0"/>
              <a:t> </a:t>
            </a:r>
            <a:r>
              <a:rPr lang="es-ES_tradnl" altLang="en-US" sz="2500" i="1" dirty="0" err="1"/>
              <a:t>adjective</a:t>
            </a:r>
            <a:r>
              <a:rPr lang="es-ES_tradnl" altLang="en-US" sz="2500" dirty="0"/>
              <a:t>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Nosotros tenemos un apartamento. ________ apartamento es bastante pequeño.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Yo tengo un hermano. _____ hermano tiene quince años.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Mi tío tiene hijos. _____ hijos son mis primos.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--Carlos y María, ¿tienen _______ padres un carro nuevo o viejo?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--José, ¿es de Puerto Rico ______ profesora de español?</a:t>
            </a:r>
          </a:p>
          <a:p>
            <a:pPr marL="552450" indent="-55245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Nosotros tenemos una casa en las afueras de la ciudad. Hay un muro delante de ________ casa.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682625"/>
          </a:xfrm>
        </p:spPr>
        <p:txBody>
          <a:bodyPr/>
          <a:lstStyle/>
          <a:p>
            <a:r>
              <a:rPr lang="en-US" altLang="en-US" b="1">
                <a:solidFill>
                  <a:schemeClr val="hlink"/>
                </a:solidFill>
                <a:latin typeface="Times New Roman" pitchFamily="18" charset="0"/>
              </a:rPr>
              <a:t>Practica:</a:t>
            </a:r>
            <a:r>
              <a:rPr lang="en-US" altLang="en-US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I- </a:t>
            </a:r>
            <a:r>
              <a:rPr lang="en-US" altLang="en-US">
                <a:solidFill>
                  <a:schemeClr val="tx1"/>
                </a:solidFill>
                <a:latin typeface="Times New Roman" pitchFamily="18" charset="0"/>
              </a:rPr>
              <a:t>Label the home in Spanish:</a:t>
            </a:r>
            <a:endParaRPr lang="en-US" altLang="en-US">
              <a:solidFill>
                <a:schemeClr val="hlink"/>
              </a:solidFill>
              <a:latin typeface="Times New Roman" pitchFamily="18" charset="0"/>
            </a:endParaRPr>
          </a:p>
        </p:txBody>
      </p:sp>
      <p:pic>
        <p:nvPicPr>
          <p:cNvPr id="8197" name="Picture 5" descr="house-roo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6629400" cy="480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ANd9GcQtifAxK_UmWyJGRpebsaPlcJtvg8Ivq20qIT_a2nMZoyuqB_a0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57588"/>
            <a:ext cx="1600200" cy="1065212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ANd9GcRRkitjlMhQjffKSVNxOXIoOC_aekVs2aq_U1mCouXsS2ou1ZEi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3581400"/>
            <a:ext cx="1614487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ANd9GcTetloiyDUgPg5M2ocohFy03nG5n_6uySBEjA1bfFEWc71uLrpk6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71875"/>
            <a:ext cx="17526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ANd9GcQrmS1s3bBgFgOcKb2EuGCrKqf6dTw9mzt_N6NNvuzumZgt60Bng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362200"/>
            <a:ext cx="1828800" cy="121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6" name="Line 14"/>
          <p:cNvSpPr>
            <a:spLocks noChangeShapeType="1"/>
          </p:cNvSpPr>
          <p:nvPr/>
        </p:nvSpPr>
        <p:spPr bwMode="auto">
          <a:xfrm flipH="1">
            <a:off x="2133600" y="4495800"/>
            <a:ext cx="381000" cy="762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H="1">
            <a:off x="3206750" y="4130602"/>
            <a:ext cx="908050" cy="211779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H="1">
            <a:off x="6050756" y="3962399"/>
            <a:ext cx="350044" cy="228599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7315200" y="685800"/>
            <a:ext cx="1828800" cy="2843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8211" name="Picture 19" descr="ANd9GcQ1atWp4L7Ih-U6VE82SZlY75hTyNlijLIv20gMtVpBq1HQrHG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2170113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7772400" y="3048000"/>
            <a:ext cx="304800" cy="685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6629400" y="2133600"/>
            <a:ext cx="914400" cy="685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990600"/>
            <a:ext cx="1020186" cy="170410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2667000" y="2133600"/>
            <a:ext cx="381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>
            <a:off x="685800" y="4572000"/>
            <a:ext cx="304800" cy="9906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7010400" y="5562600"/>
            <a:ext cx="990600" cy="9144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304800" y="5170208"/>
            <a:ext cx="838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altLang="en-US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altLang="en-US" sz="2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1862515" y="4724400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chemeClr val="tx2"/>
                </a:solidFill>
              </a:rPr>
              <a:t>2 </a:t>
            </a:r>
            <a:endParaRPr lang="en-US" altLang="en-US" sz="2400" b="1" dirty="0">
              <a:solidFill>
                <a:schemeClr val="tx2"/>
              </a:solidFill>
            </a:endParaRP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2874818" y="5710535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chemeClr val="hlink"/>
                </a:solidFill>
              </a:rPr>
              <a:t>3 </a:t>
            </a:r>
            <a:endParaRPr lang="en-US" altLang="en-US" sz="2400" b="1" dirty="0">
              <a:solidFill>
                <a:schemeClr val="hlink"/>
              </a:solidFill>
            </a:endParaRP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5668386" y="5710535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/>
              <a:t>4 </a:t>
            </a:r>
            <a:endParaRPr lang="en-US" altLang="en-US" sz="2400" b="1" dirty="0"/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7719524" y="5939135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800080"/>
                </a:solidFill>
              </a:rPr>
              <a:t>5 </a:t>
            </a:r>
            <a:endParaRPr lang="es-ES_tradnl" altLang="en-US" sz="2400" b="1" dirty="0">
              <a:solidFill>
                <a:srgbClr val="800080"/>
              </a:solidFill>
            </a:endParaRP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7570238" y="3005642"/>
            <a:ext cx="5100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9900"/>
                </a:solidFill>
              </a:rPr>
              <a:t>6 </a:t>
            </a:r>
            <a:endParaRPr lang="es-ES_tradnl" altLang="en-US" sz="2400" b="1" dirty="0">
              <a:solidFill>
                <a:srgbClr val="009900"/>
              </a:solidFill>
            </a:endParaRP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7322127" y="2245667"/>
            <a:ext cx="4042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chemeClr val="tx2"/>
                </a:solidFill>
              </a:rPr>
              <a:t>7</a:t>
            </a:r>
            <a:endParaRPr lang="es-ES_tradnl" altLang="en-US" sz="2400" b="1" dirty="0">
              <a:solidFill>
                <a:schemeClr val="tx2"/>
              </a:solidFill>
            </a:endParaRP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4876800" y="979208"/>
            <a:ext cx="51007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_tradnl" altLang="en-US" sz="2400" b="1" dirty="0" smtClean="0">
                <a:solidFill>
                  <a:schemeClr val="hlink"/>
                </a:solidFill>
              </a:rPr>
              <a:t>8 </a:t>
            </a:r>
            <a:endParaRPr lang="es-ES_tradnl" altLang="en-US" sz="2400" b="1" dirty="0">
              <a:solidFill>
                <a:schemeClr val="hlink"/>
              </a:solidFill>
            </a:endParaRP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3071324" y="2259522"/>
            <a:ext cx="51007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/>
              <a:t>9 </a:t>
            </a:r>
            <a:endParaRPr lang="es-ES_tradnl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313613" cy="1143000"/>
          </a:xfrm>
        </p:spPr>
        <p:txBody>
          <a:bodyPr/>
          <a:lstStyle/>
          <a:p>
            <a:r>
              <a:rPr lang="en-US" altLang="en-US" sz="32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II- </a:t>
            </a:r>
            <a:r>
              <a:rPr lang="en-US" altLang="en-US" sz="3200">
                <a:solidFill>
                  <a:schemeClr val="tx1"/>
                </a:solidFill>
                <a:latin typeface="Times New Roman" pitchFamily="18" charset="0"/>
              </a:rPr>
              <a:t>Completa con el vocabulario de la familia correcto:</a:t>
            </a:r>
            <a:endParaRPr lang="en-US" altLang="en-US" sz="3200" b="1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8001000" cy="5410200"/>
          </a:xfrm>
          <a:solidFill>
            <a:schemeClr val="bg1"/>
          </a:solidFill>
        </p:spPr>
        <p:txBody>
          <a:bodyPr/>
          <a:lstStyle/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Mis padres tienen dos hijos. Yo soy </a:t>
            </a:r>
            <a:r>
              <a:rPr lang="es-ES_tradnl" altLang="en-US" sz="2500" dirty="0" smtClean="0"/>
              <a:t>Galo  </a:t>
            </a:r>
            <a:r>
              <a:rPr lang="es-ES_tradnl" altLang="en-US" sz="2500" dirty="0"/>
              <a:t>y mi _________ es </a:t>
            </a:r>
            <a:r>
              <a:rPr lang="es-ES_tradnl" altLang="en-US" sz="2500" dirty="0" smtClean="0"/>
              <a:t>Mariana.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Yo soy el ________ de mis padres y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 smtClean="0"/>
              <a:t>Mariana </a:t>
            </a:r>
            <a:r>
              <a:rPr lang="es-ES_tradnl" altLang="en-US" sz="2500" dirty="0"/>
              <a:t>es su _______.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Mi Padre tiene una hermana. Es mi _____ </a:t>
            </a:r>
            <a:r>
              <a:rPr lang="es-ES_tradnl" altLang="en-US" sz="2500" dirty="0" smtClean="0"/>
              <a:t>Ignacia.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El ______ de </a:t>
            </a:r>
            <a:r>
              <a:rPr lang="es-ES_tradnl" altLang="en-US" sz="2500" dirty="0" smtClean="0"/>
              <a:t>Ignacia </a:t>
            </a:r>
            <a:r>
              <a:rPr lang="es-ES_tradnl" altLang="en-US" sz="2500" dirty="0"/>
              <a:t>es mi </a:t>
            </a:r>
            <a:r>
              <a:rPr lang="es-ES_tradnl" altLang="en-US" sz="2500" dirty="0" err="1"/>
              <a:t>tio</a:t>
            </a:r>
            <a:r>
              <a:rPr lang="es-ES_tradnl" altLang="en-US" sz="2500" dirty="0"/>
              <a:t> </a:t>
            </a:r>
            <a:r>
              <a:rPr lang="es-ES_tradnl" altLang="en-US" sz="2500" dirty="0" smtClean="0"/>
              <a:t>Luis.</a:t>
            </a:r>
            <a:endParaRPr lang="es-ES_tradnl" altLang="en-US" sz="25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Tienen tres ________: Carlos, </a:t>
            </a:r>
            <a:r>
              <a:rPr lang="es-ES_tradnl" altLang="en-US" sz="2500" dirty="0" err="1" smtClean="0"/>
              <a:t>Maria</a:t>
            </a:r>
            <a:r>
              <a:rPr lang="es-ES_tradnl" altLang="en-US" sz="2500" dirty="0" smtClean="0"/>
              <a:t> </a:t>
            </a:r>
            <a:r>
              <a:rPr lang="es-ES_tradnl" altLang="en-US" sz="2500" dirty="0"/>
              <a:t>y </a:t>
            </a:r>
            <a:r>
              <a:rPr lang="es-ES_tradnl" altLang="en-US" sz="2500" dirty="0" smtClean="0"/>
              <a:t>Ligia</a:t>
            </a:r>
            <a:r>
              <a:rPr lang="es-ES_tradnl" altLang="en-US" sz="2500" dirty="0"/>
              <a:t>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Sus hijos son mis ________.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500" dirty="0"/>
              <a:t>Carlos tiene diez años y </a:t>
            </a:r>
            <a:r>
              <a:rPr lang="es-ES_tradnl" altLang="en-US" sz="2500" dirty="0" err="1" smtClean="0"/>
              <a:t>Maria</a:t>
            </a:r>
            <a:r>
              <a:rPr lang="es-ES_tradnl" altLang="en-US" sz="2500" dirty="0" smtClean="0"/>
              <a:t> </a:t>
            </a:r>
            <a:r>
              <a:rPr lang="es-ES_tradnl" altLang="en-US" sz="2500" dirty="0"/>
              <a:t>y </a:t>
            </a:r>
            <a:r>
              <a:rPr lang="es-ES_tradnl" altLang="en-US" sz="2500" dirty="0" smtClean="0"/>
              <a:t>Ligia tienen </a:t>
            </a:r>
            <a:r>
              <a:rPr lang="es-ES_tradnl" altLang="en-US" sz="2500" dirty="0"/>
              <a:t>quince. Las dos hermanas son 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 </a:t>
            </a:r>
          </a:p>
          <a:p>
            <a:pPr lvl="1"/>
            <a:r>
              <a:rPr lang="en-US" dirty="0" smtClean="0"/>
              <a:t>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i="1" u="sng" dirty="0" err="1" smtClean="0"/>
              <a:t>Ejercicios</a:t>
            </a:r>
            <a:r>
              <a:rPr lang="en-US" i="1" u="sng" dirty="0" smtClean="0"/>
              <a:t> 14</a:t>
            </a:r>
            <a:r>
              <a:rPr lang="en-US" dirty="0" smtClean="0"/>
              <a:t> p. </a:t>
            </a:r>
            <a:r>
              <a:rPr lang="en-US" smtClean="0"/>
              <a:t>74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EXAMEN: CAPITULO 2 NEXT FRIDAY!!!!</a:t>
            </a:r>
          </a:p>
          <a:p>
            <a:pPr marL="1333500" lvl="2" indent="-476250"/>
            <a:r>
              <a:rPr lang="en-US" altLang="en-US" sz="1900" dirty="0" smtClean="0"/>
              <a:t>Family Vocabulary</a:t>
            </a:r>
          </a:p>
          <a:p>
            <a:pPr marL="1333500" lvl="2" indent="-476250"/>
            <a:r>
              <a:rPr lang="en-US" altLang="en-US" sz="1900" dirty="0" smtClean="0"/>
              <a:t>House / Home Vocabulary</a:t>
            </a:r>
          </a:p>
          <a:p>
            <a:pPr marL="1333500" lvl="2" indent="-476250"/>
            <a:r>
              <a:rPr lang="en-US" altLang="en-US" sz="1900" dirty="0" smtClean="0"/>
              <a:t>Verb TENER</a:t>
            </a:r>
          </a:p>
          <a:p>
            <a:pPr marL="1333500" lvl="2" indent="-476250"/>
            <a:r>
              <a:rPr lang="en-US" altLang="en-US" sz="1900" dirty="0" smtClean="0"/>
              <a:t>Possessive Adjectives [MI/S, TU/S, SU/S,NUESTRO/S]</a:t>
            </a:r>
          </a:p>
          <a:p>
            <a:pPr marL="1333500" lvl="2" indent="-476250"/>
            <a:r>
              <a:rPr lang="en-US" altLang="en-US" sz="1900" dirty="0" smtClean="0"/>
              <a:t>Readings: </a:t>
            </a:r>
            <a:r>
              <a:rPr lang="en-US" altLang="en-US" sz="1900" u="sng" dirty="0" err="1" smtClean="0"/>
              <a:t>Una</a:t>
            </a:r>
            <a:r>
              <a:rPr lang="en-US" altLang="en-US" sz="1900" u="sng" dirty="0" smtClean="0"/>
              <a:t> </a:t>
            </a:r>
            <a:r>
              <a:rPr lang="en-US" altLang="en-US" sz="1900" u="sng" dirty="0" err="1" smtClean="0"/>
              <a:t>familia</a:t>
            </a:r>
            <a:r>
              <a:rPr lang="en-US" altLang="en-US" sz="1900" u="sng" dirty="0" smtClean="0"/>
              <a:t> </a:t>
            </a:r>
            <a:r>
              <a:rPr lang="en-US" altLang="en-US" sz="1900" u="sng" dirty="0" err="1" smtClean="0"/>
              <a:t>Ecuatoriana</a:t>
            </a:r>
            <a:r>
              <a:rPr lang="en-US" altLang="en-US" sz="1900" dirty="0" smtClean="0"/>
              <a:t> &amp; </a:t>
            </a:r>
            <a:r>
              <a:rPr lang="en-US" altLang="en-US" sz="1900" u="sng" dirty="0" err="1" smtClean="0"/>
              <a:t>Mascotas</a:t>
            </a:r>
            <a:endParaRPr lang="en-US" altLang="en-US" sz="1900" dirty="0" smtClean="0"/>
          </a:p>
          <a:p>
            <a:pPr lvl="2"/>
            <a:endParaRPr lang="en-US" dirty="0" smtClean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4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644</TotalTime>
  <Words>258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Eclipse</vt:lpstr>
      <vt:lpstr>Me llamo ___________        Clase 702 La fecha es el 5 de diciembre del 2013</vt:lpstr>
      <vt:lpstr>Practica: I- Label the home in Spanish:</vt:lpstr>
      <vt:lpstr>II- Completa con el vocabulario de la familia correcto:</vt:lpstr>
      <vt:lpstr>Tarea # 29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    Clase 6NH La fecha es el 25 de mayo del 2012</dc:title>
  <dc:creator>Helen Zumaeta</dc:creator>
  <cp:lastModifiedBy>Helen Zumaeta</cp:lastModifiedBy>
  <cp:revision>20</cp:revision>
  <dcterms:created xsi:type="dcterms:W3CDTF">2012-05-25T14:13:52Z</dcterms:created>
  <dcterms:modified xsi:type="dcterms:W3CDTF">2013-12-05T22:00:08Z</dcterms:modified>
</cp:coreProperties>
</file>